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" charset="1" panose="00000500000000000000"/>
      <p:regular r:id="rId10"/>
    </p:embeddedFont>
    <p:embeddedFont>
      <p:font typeface="Poppins Bold" charset="1" panose="00000800000000000000"/>
      <p:regular r:id="rId11"/>
    </p:embeddedFont>
    <p:embeddedFont>
      <p:font typeface="Poppins Italics" charset="1" panose="00000500000000000000"/>
      <p:regular r:id="rId12"/>
    </p:embeddedFont>
    <p:embeddedFont>
      <p:font typeface="Poppins Bold Italics" charset="1" panose="00000800000000000000"/>
      <p:regular r:id="rId13"/>
    </p:embeddedFont>
    <p:embeddedFont>
      <p:font typeface="Poppins Thin" charset="1" panose="00000300000000000000"/>
      <p:regular r:id="rId14"/>
    </p:embeddedFont>
    <p:embeddedFont>
      <p:font typeface="Poppins Thin Italics" charset="1" panose="00000300000000000000"/>
      <p:regular r:id="rId15"/>
    </p:embeddedFont>
    <p:embeddedFont>
      <p:font typeface="Poppins Extra-Light" charset="1" panose="00000300000000000000"/>
      <p:regular r:id="rId16"/>
    </p:embeddedFont>
    <p:embeddedFont>
      <p:font typeface="Poppins Extra-Light Italics" charset="1" panose="00000300000000000000"/>
      <p:regular r:id="rId17"/>
    </p:embeddedFont>
    <p:embeddedFont>
      <p:font typeface="Poppins Light" charset="1" panose="00000400000000000000"/>
      <p:regular r:id="rId18"/>
    </p:embeddedFont>
    <p:embeddedFont>
      <p:font typeface="Poppins Light Italics" charset="1" panose="00000400000000000000"/>
      <p:regular r:id="rId19"/>
    </p:embeddedFont>
    <p:embeddedFont>
      <p:font typeface="Poppins Medium" charset="1" panose="00000600000000000000"/>
      <p:regular r:id="rId20"/>
    </p:embeddedFont>
    <p:embeddedFont>
      <p:font typeface="Poppins Medium Italics" charset="1" panose="00000600000000000000"/>
      <p:regular r:id="rId21"/>
    </p:embeddedFont>
    <p:embeddedFont>
      <p:font typeface="Poppins Semi-Bold" charset="1" panose="00000700000000000000"/>
      <p:regular r:id="rId22"/>
    </p:embeddedFont>
    <p:embeddedFont>
      <p:font typeface="Poppins Semi-Bold Italics" charset="1" panose="00000700000000000000"/>
      <p:regular r:id="rId23"/>
    </p:embeddedFont>
    <p:embeddedFont>
      <p:font typeface="Poppins Ultra-Bold" charset="1" panose="00000900000000000000"/>
      <p:regular r:id="rId24"/>
    </p:embeddedFont>
    <p:embeddedFont>
      <p:font typeface="Poppins Ultra-Bold Italics" charset="1" panose="00000900000000000000"/>
      <p:regular r:id="rId25"/>
    </p:embeddedFont>
    <p:embeddedFont>
      <p:font typeface="Poppins Heavy" charset="1" panose="00000A00000000000000"/>
      <p:regular r:id="rId26"/>
    </p:embeddedFont>
    <p:embeddedFont>
      <p:font typeface="Poppins Heavy Italics" charset="1" panose="00000A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8.png" Type="http://schemas.openxmlformats.org/officeDocument/2006/relationships/image"/><Relationship Id="rId15" Target="../media/image1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0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14" Target="../media/image11.png" Type="http://schemas.openxmlformats.org/officeDocument/2006/relationships/image"/><Relationship Id="rId15" Target="../media/image12.svg" Type="http://schemas.openxmlformats.org/officeDocument/2006/relationships/image"/><Relationship Id="rId16" Target="../media/image25.png" Type="http://schemas.openxmlformats.org/officeDocument/2006/relationships/image"/><Relationship Id="rId17" Target="../media/image26.svg" Type="http://schemas.openxmlformats.org/officeDocument/2006/relationships/image"/><Relationship Id="rId18" Target="../media/image27.png" Type="http://schemas.openxmlformats.org/officeDocument/2006/relationships/image"/><Relationship Id="rId19" Target="../media/image28.png" Type="http://schemas.openxmlformats.org/officeDocument/2006/relationships/image"/><Relationship Id="rId2" Target="../media/image22.png" Type="http://schemas.openxmlformats.org/officeDocument/2006/relationships/image"/><Relationship Id="rId20" Target="../media/image29.png" Type="http://schemas.openxmlformats.org/officeDocument/2006/relationships/image"/><Relationship Id="rId21" Target="../media/image30.png" Type="http://schemas.openxmlformats.org/officeDocument/2006/relationships/image"/><Relationship Id="rId22" Target="../media/image31.png" Type="http://schemas.openxmlformats.org/officeDocument/2006/relationships/image"/><Relationship Id="rId23" Target="../media/image32.svg" Type="http://schemas.openxmlformats.org/officeDocument/2006/relationships/image"/><Relationship Id="rId24" Target="../media/image33.png" Type="http://schemas.openxmlformats.org/officeDocument/2006/relationships/image"/><Relationship Id="rId3" Target="../media/image23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4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17" Target="../media/image38.png" Type="http://schemas.openxmlformats.org/officeDocument/2006/relationships/image"/><Relationship Id="rId18" Target="../media/image39.png" Type="http://schemas.openxmlformats.org/officeDocument/2006/relationships/image"/><Relationship Id="rId19" Target="../media/image40.svg" Type="http://schemas.openxmlformats.org/officeDocument/2006/relationships/image"/><Relationship Id="rId2" Target="../media/image1.png" Type="http://schemas.openxmlformats.org/officeDocument/2006/relationships/image"/><Relationship Id="rId20" Target="../media/image41.png" Type="http://schemas.openxmlformats.org/officeDocument/2006/relationships/image"/><Relationship Id="rId3" Target="../media/image2.svg" Type="http://schemas.openxmlformats.org/officeDocument/2006/relationships/image"/><Relationship Id="rId4" Target="../media/image34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44.png" Type="http://schemas.openxmlformats.org/officeDocument/2006/relationships/image"/><Relationship Id="rId2" Target="../media/image42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3.jpe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52.png" Type="http://schemas.openxmlformats.org/officeDocument/2006/relationships/image"/><Relationship Id="rId12" Target="../media/image53.png" Type="http://schemas.openxmlformats.org/officeDocument/2006/relationships/image"/><Relationship Id="rId2" Target="../media/image35.pn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56.png" Type="http://schemas.openxmlformats.org/officeDocument/2006/relationships/image"/><Relationship Id="rId16" Target="../media/image53.png" Type="http://schemas.openxmlformats.org/officeDocument/2006/relationships/image"/><Relationship Id="rId17" Target="../media/image57.png" Type="http://schemas.openxmlformats.org/officeDocument/2006/relationships/image"/><Relationship Id="rId18" Target="../media/image5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9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10060" y="868640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42866" y="-121932"/>
            <a:ext cx="8251317" cy="10408828"/>
            <a:chOff x="0" y="0"/>
            <a:chExt cx="11001756" cy="1387843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01756" cy="13878433"/>
            </a:xfrm>
            <a:custGeom>
              <a:avLst/>
              <a:gdLst/>
              <a:ahLst/>
              <a:cxnLst/>
              <a:rect r="r" b="b" t="t" l="l"/>
              <a:pathLst>
                <a:path h="13878433" w="11001756">
                  <a:moveTo>
                    <a:pt x="5687568" y="0"/>
                  </a:moveTo>
                  <a:lnTo>
                    <a:pt x="1707261" y="8159496"/>
                  </a:lnTo>
                  <a:lnTo>
                    <a:pt x="0" y="13878433"/>
                  </a:lnTo>
                  <a:lnTo>
                    <a:pt x="11001756" y="13878433"/>
                  </a:lnTo>
                  <a:lnTo>
                    <a:pt x="11001756" y="10414"/>
                  </a:lnTo>
                  <a:lnTo>
                    <a:pt x="5687568" y="0"/>
                  </a:lnTo>
                  <a:close/>
                </a:path>
              </a:pathLst>
            </a:custGeom>
            <a:blipFill>
              <a:blip r:embed="rId4"/>
              <a:stretch>
                <a:fillRect l="-55852" t="0" r="-55852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884962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97510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7907320">
            <a:off x="10908076" y="-311760"/>
            <a:ext cx="6789599" cy="322506"/>
            <a:chOff x="0" y="0"/>
            <a:chExt cx="9052799" cy="4300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4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4161755">
            <a:off x="7679119" y="11047176"/>
            <a:ext cx="5407008" cy="256833"/>
            <a:chOff x="0" y="0"/>
            <a:chExt cx="7209344" cy="34244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5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660398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671173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338981">
            <a:off x="8692356" y="6165836"/>
            <a:ext cx="3373711" cy="160251"/>
            <a:chOff x="0" y="0"/>
            <a:chExt cx="4498281" cy="21366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1" b="-1069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074206" y="4406358"/>
            <a:ext cx="5596176" cy="8185299"/>
          </a:xfrm>
          <a:custGeom>
            <a:avLst/>
            <a:gdLst/>
            <a:ahLst/>
            <a:cxnLst/>
            <a:rect r="r" b="b" t="t" l="l"/>
            <a:pathLst>
              <a:path h="8185299" w="5596176">
                <a:moveTo>
                  <a:pt x="0" y="0"/>
                </a:moveTo>
                <a:lnTo>
                  <a:pt x="5596176" y="0"/>
                </a:lnTo>
                <a:lnTo>
                  <a:pt x="5596176" y="8185298"/>
                </a:lnTo>
                <a:lnTo>
                  <a:pt x="0" y="8185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-4137859">
            <a:off x="15904614" y="8957208"/>
            <a:ext cx="3550745" cy="168660"/>
            <a:chOff x="0" y="0"/>
            <a:chExt cx="4734327" cy="224880"/>
          </a:xfrm>
        </p:grpSpPr>
        <p:sp>
          <p:nvSpPr>
            <p:cNvPr name="Freeform 17" id="17"/>
            <p:cNvSpPr/>
            <p:nvPr/>
          </p:nvSpPr>
          <p:spPr>
            <a:xfrm flipH="false" flipV="true" rot="0">
              <a:off x="0" y="0"/>
              <a:ext cx="4734306" cy="224917"/>
            </a:xfrm>
            <a:custGeom>
              <a:avLst/>
              <a:gdLst/>
              <a:ahLst/>
              <a:cxnLst/>
              <a:rect r="r" b="b" t="t" l="l"/>
              <a:pathLst>
                <a:path h="224917" w="4734306">
                  <a:moveTo>
                    <a:pt x="0" y="224917"/>
                  </a:moveTo>
                  <a:lnTo>
                    <a:pt x="4734306" y="224917"/>
                  </a:lnTo>
                  <a:lnTo>
                    <a:pt x="4734306" y="0"/>
                  </a:lnTo>
                  <a:lnTo>
                    <a:pt x="0" y="0"/>
                  </a:lnTo>
                  <a:lnTo>
                    <a:pt x="0" y="224917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27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585733" y="9041538"/>
            <a:ext cx="855117" cy="855117"/>
            <a:chOff x="0" y="0"/>
            <a:chExt cx="1140156" cy="114015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40206" cy="1140206"/>
            </a:xfrm>
            <a:custGeom>
              <a:avLst/>
              <a:gdLst/>
              <a:ahLst/>
              <a:cxnLst/>
              <a:rect r="r" b="b" t="t" l="l"/>
              <a:pathLst>
                <a:path h="1140206" w="1140206">
                  <a:moveTo>
                    <a:pt x="0" y="0"/>
                  </a:moveTo>
                  <a:lnTo>
                    <a:pt x="1140206" y="0"/>
                  </a:lnTo>
                  <a:lnTo>
                    <a:pt x="1140206" y="1140206"/>
                  </a:lnTo>
                  <a:lnTo>
                    <a:pt x="0" y="1140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4" b="4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531138" y="3279225"/>
            <a:ext cx="7483743" cy="5979075"/>
          </a:xfrm>
          <a:custGeom>
            <a:avLst/>
            <a:gdLst/>
            <a:ahLst/>
            <a:cxnLst/>
            <a:rect r="r" b="b" t="t" l="l"/>
            <a:pathLst>
              <a:path h="5979075" w="7483743">
                <a:moveTo>
                  <a:pt x="0" y="0"/>
                </a:moveTo>
                <a:lnTo>
                  <a:pt x="7483743" y="0"/>
                </a:lnTo>
                <a:lnTo>
                  <a:pt x="7483743" y="5979075"/>
                </a:lnTo>
                <a:lnTo>
                  <a:pt x="0" y="5979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83538" y="351514"/>
            <a:ext cx="10156583" cy="3095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3"/>
              </a:lnSpc>
            </a:pPr>
            <a:r>
              <a:rPr lang="en-US" sz="6855">
                <a:solidFill>
                  <a:srgbClr val="272727"/>
                </a:solidFill>
                <a:latin typeface="Poppins Bold"/>
              </a:rPr>
              <a:t>MASONIC YOUTH MEMBERSHIP AWARD FOR MASONS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24434" y="9333388"/>
            <a:ext cx="6190447" cy="51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3293" spc="141">
                <a:solidFill>
                  <a:srgbClr val="272727"/>
                </a:solidFill>
                <a:latin typeface="Poppins Semi-Bold"/>
              </a:rPr>
              <a:t>Presentation - 2024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683538" y="3232337"/>
            <a:ext cx="7483743" cy="5979075"/>
          </a:xfrm>
          <a:custGeom>
            <a:avLst/>
            <a:gdLst/>
            <a:ahLst/>
            <a:cxnLst/>
            <a:rect r="r" b="b" t="t" l="l"/>
            <a:pathLst>
              <a:path h="5979075" w="7483743">
                <a:moveTo>
                  <a:pt x="0" y="0"/>
                </a:moveTo>
                <a:lnTo>
                  <a:pt x="7483743" y="0"/>
                </a:lnTo>
                <a:lnTo>
                  <a:pt x="7483743" y="5979075"/>
                </a:lnTo>
                <a:lnTo>
                  <a:pt x="0" y="5979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43152" y="868640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994253" y="-75948"/>
            <a:ext cx="8230062" cy="10382015"/>
            <a:chOff x="0" y="0"/>
            <a:chExt cx="10973416" cy="138426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73435" cy="13842746"/>
            </a:xfrm>
            <a:custGeom>
              <a:avLst/>
              <a:gdLst/>
              <a:ahLst/>
              <a:cxnLst/>
              <a:rect r="r" b="b" t="t" l="l"/>
              <a:pathLst>
                <a:path h="13842746" w="10973435">
                  <a:moveTo>
                    <a:pt x="5672836" y="0"/>
                  </a:moveTo>
                  <a:lnTo>
                    <a:pt x="1702943" y="8138414"/>
                  </a:lnTo>
                  <a:lnTo>
                    <a:pt x="0" y="13842746"/>
                  </a:lnTo>
                  <a:lnTo>
                    <a:pt x="10973435" y="13842746"/>
                  </a:lnTo>
                  <a:lnTo>
                    <a:pt x="10973435" y="10414"/>
                  </a:lnTo>
                  <a:lnTo>
                    <a:pt x="5672836" y="0"/>
                  </a:lnTo>
                  <a:close/>
                </a:path>
              </a:pathLst>
            </a:custGeom>
            <a:blipFill>
              <a:blip r:embed="rId4"/>
              <a:stretch>
                <a:fillRect l="0" t="-1810" r="0" b="-181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699004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30602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7907320">
            <a:off x="11741168" y="-311760"/>
            <a:ext cx="6789599" cy="322506"/>
            <a:chOff x="0" y="0"/>
            <a:chExt cx="9052799" cy="4300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4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4161755">
            <a:off x="8512211" y="11047176"/>
            <a:ext cx="5407008" cy="256833"/>
            <a:chOff x="0" y="0"/>
            <a:chExt cx="7209344" cy="34244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5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493490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04264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338981">
            <a:off x="9525447" y="6165836"/>
            <a:ext cx="3373711" cy="160251"/>
            <a:chOff x="0" y="0"/>
            <a:chExt cx="4498281" cy="21366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1" b="-106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476273"/>
            <a:ext cx="2232296" cy="2261824"/>
            <a:chOff x="0" y="0"/>
            <a:chExt cx="2976395" cy="301576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976372" cy="3015742"/>
            </a:xfrm>
            <a:custGeom>
              <a:avLst/>
              <a:gdLst/>
              <a:ahLst/>
              <a:cxnLst/>
              <a:rect r="r" b="b" t="t" l="l"/>
              <a:pathLst>
                <a:path h="3015742" w="2976372">
                  <a:moveTo>
                    <a:pt x="0" y="0"/>
                  </a:moveTo>
                  <a:lnTo>
                    <a:pt x="2976372" y="0"/>
                  </a:lnTo>
                  <a:lnTo>
                    <a:pt x="2976372" y="3015742"/>
                  </a:lnTo>
                  <a:lnTo>
                    <a:pt x="0" y="301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" t="0" r="-2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28700" y="3646410"/>
            <a:ext cx="5089975" cy="6469164"/>
            <a:chOff x="0" y="0"/>
            <a:chExt cx="6786633" cy="862555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786626" cy="8625586"/>
            </a:xfrm>
            <a:custGeom>
              <a:avLst/>
              <a:gdLst/>
              <a:ahLst/>
              <a:cxnLst/>
              <a:rect r="r" b="b" t="t" l="l"/>
              <a:pathLst>
                <a:path h="8625586" w="6786626">
                  <a:moveTo>
                    <a:pt x="0" y="0"/>
                  </a:moveTo>
                  <a:lnTo>
                    <a:pt x="6786626" y="0"/>
                  </a:lnTo>
                  <a:lnTo>
                    <a:pt x="6786626" y="8625586"/>
                  </a:lnTo>
                  <a:lnTo>
                    <a:pt x="0" y="8625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-6705" r="0" b="-6704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28700" y="2719048"/>
            <a:ext cx="8637044" cy="801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1"/>
              </a:lnSpc>
            </a:pPr>
            <a:r>
              <a:rPr lang="en-US" sz="5150" spc="1173">
                <a:solidFill>
                  <a:srgbClr val="1204BC"/>
                </a:solidFill>
                <a:latin typeface="Poppins Bold"/>
              </a:rPr>
              <a:t>Masonicyouth.org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430118" y="407531"/>
            <a:ext cx="6949093" cy="2080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3"/>
              </a:lnSpc>
            </a:pPr>
            <a:r>
              <a:rPr lang="en-US" sz="4344">
                <a:solidFill>
                  <a:srgbClr val="272727"/>
                </a:solidFill>
                <a:latin typeface="Poppins Bold"/>
              </a:rPr>
              <a:t>Award details, payment and application can be found here.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43152" y="868640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994253" y="-75948"/>
            <a:ext cx="8230062" cy="10382015"/>
            <a:chOff x="0" y="0"/>
            <a:chExt cx="10973416" cy="138426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73435" cy="13842746"/>
            </a:xfrm>
            <a:custGeom>
              <a:avLst/>
              <a:gdLst/>
              <a:ahLst/>
              <a:cxnLst/>
              <a:rect r="r" b="b" t="t" l="l"/>
              <a:pathLst>
                <a:path h="13842746" w="10973435">
                  <a:moveTo>
                    <a:pt x="5672836" y="0"/>
                  </a:moveTo>
                  <a:lnTo>
                    <a:pt x="1702943" y="8138414"/>
                  </a:lnTo>
                  <a:lnTo>
                    <a:pt x="0" y="13842746"/>
                  </a:lnTo>
                  <a:lnTo>
                    <a:pt x="10973435" y="13842746"/>
                  </a:lnTo>
                  <a:lnTo>
                    <a:pt x="10973435" y="10414"/>
                  </a:lnTo>
                  <a:lnTo>
                    <a:pt x="5672836" y="0"/>
                  </a:lnTo>
                  <a:close/>
                </a:path>
              </a:pathLst>
            </a:custGeom>
            <a:blipFill>
              <a:blip r:embed="rId4"/>
              <a:stretch>
                <a:fillRect l="-46362" t="0" r="-46362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699004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30602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7907320">
            <a:off x="11741168" y="-311760"/>
            <a:ext cx="6789599" cy="322506"/>
            <a:chOff x="0" y="0"/>
            <a:chExt cx="9052799" cy="4300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4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4161755">
            <a:off x="8512211" y="11047176"/>
            <a:ext cx="5407008" cy="256833"/>
            <a:chOff x="0" y="0"/>
            <a:chExt cx="7209344" cy="34244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5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493490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04264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338981">
            <a:off x="9525447" y="6165836"/>
            <a:ext cx="3373711" cy="160251"/>
            <a:chOff x="0" y="0"/>
            <a:chExt cx="4498281" cy="21366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1" b="-106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023" y="4927111"/>
            <a:ext cx="9515730" cy="3620921"/>
            <a:chOff x="0" y="0"/>
            <a:chExt cx="12687640" cy="482789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687681" cy="4827905"/>
            </a:xfrm>
            <a:custGeom>
              <a:avLst/>
              <a:gdLst/>
              <a:ahLst/>
              <a:cxnLst/>
              <a:rect r="r" b="b" t="t" l="l"/>
              <a:pathLst>
                <a:path h="4827905" w="12687681">
                  <a:moveTo>
                    <a:pt x="0" y="0"/>
                  </a:moveTo>
                  <a:lnTo>
                    <a:pt x="12687681" y="0"/>
                  </a:lnTo>
                  <a:lnTo>
                    <a:pt x="12687681" y="4827905"/>
                  </a:lnTo>
                  <a:lnTo>
                    <a:pt x="0" y="4827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28700" y="1009650"/>
            <a:ext cx="10977306" cy="363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48"/>
              </a:lnSpc>
            </a:pPr>
            <a:r>
              <a:rPr lang="en-US" sz="4999" spc="-149">
                <a:solidFill>
                  <a:srgbClr val="272727"/>
                </a:solidFill>
                <a:latin typeface="Poppins Bold"/>
              </a:rPr>
              <a:t>A MASON  RECRUITS AND SIGNS </a:t>
            </a:r>
          </a:p>
          <a:p>
            <a:pPr algn="l">
              <a:lnSpc>
                <a:spcPts val="5648"/>
              </a:lnSpc>
            </a:pPr>
            <a:r>
              <a:rPr lang="en-US" sz="4999" spc="-149">
                <a:solidFill>
                  <a:srgbClr val="272727"/>
                </a:solidFill>
                <a:latin typeface="Poppins Bold"/>
              </a:rPr>
              <a:t>TWO (2) NEW MEMBERS IN A CALENDAR YEAR FOR A COMBINATION OF YOUTH ORGANIZATIONS.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-367245" y="8021253"/>
            <a:ext cx="3968623" cy="1139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3"/>
              </a:lnSpc>
            </a:pPr>
            <a:r>
              <a:rPr lang="en-US" sz="3842" spc="-114">
                <a:solidFill>
                  <a:srgbClr val="272727"/>
                </a:solidFill>
                <a:latin typeface="Poppins Bold"/>
              </a:rPr>
              <a:t>Job’s </a:t>
            </a:r>
          </a:p>
          <a:p>
            <a:pPr algn="ctr">
              <a:lnSpc>
                <a:spcPts val="4343"/>
              </a:lnSpc>
            </a:pPr>
            <a:r>
              <a:rPr lang="en-US" sz="3842" spc="-114">
                <a:solidFill>
                  <a:srgbClr val="272727"/>
                </a:solidFill>
                <a:latin typeface="Poppins Bold"/>
              </a:rPr>
              <a:t>Daughters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80960" y="7968972"/>
            <a:ext cx="3968623" cy="1139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3"/>
              </a:lnSpc>
            </a:pPr>
            <a:r>
              <a:rPr lang="en-US" sz="3842" spc="-114">
                <a:solidFill>
                  <a:srgbClr val="272727"/>
                </a:solidFill>
                <a:latin typeface="Poppins Bold"/>
              </a:rPr>
              <a:t>Rainbow</a:t>
            </a:r>
          </a:p>
          <a:p>
            <a:pPr algn="ctr">
              <a:lnSpc>
                <a:spcPts val="4343"/>
              </a:lnSpc>
            </a:pPr>
            <a:r>
              <a:rPr lang="en-US" sz="3842" spc="-114">
                <a:solidFill>
                  <a:srgbClr val="272727"/>
                </a:solidFill>
                <a:latin typeface="Poppins Bold"/>
              </a:rPr>
              <a:t>for Girls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174058" y="8119230"/>
            <a:ext cx="3968623" cy="1139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3"/>
              </a:lnSpc>
            </a:pPr>
            <a:r>
              <a:rPr lang="en-US" sz="3842" spc="-114">
                <a:solidFill>
                  <a:srgbClr val="272727"/>
                </a:solidFill>
                <a:latin typeface="Poppins Bold"/>
              </a:rPr>
              <a:t>Order Of DeMolay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46258" y="3226639"/>
            <a:ext cx="4197742" cy="4968204"/>
          </a:xfrm>
          <a:custGeom>
            <a:avLst/>
            <a:gdLst/>
            <a:ahLst/>
            <a:cxnLst/>
            <a:rect r="r" b="b" t="t" l="l"/>
            <a:pathLst>
              <a:path h="4968204" w="4197742">
                <a:moveTo>
                  <a:pt x="0" y="0"/>
                </a:moveTo>
                <a:lnTo>
                  <a:pt x="4197742" y="0"/>
                </a:lnTo>
                <a:lnTo>
                  <a:pt x="4197742" y="4968204"/>
                </a:lnTo>
                <a:lnTo>
                  <a:pt x="0" y="4968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43152" y="868640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994253" y="-75948"/>
            <a:ext cx="8230062" cy="10382015"/>
            <a:chOff x="0" y="0"/>
            <a:chExt cx="10973416" cy="1384268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973435" cy="13842746"/>
            </a:xfrm>
            <a:custGeom>
              <a:avLst/>
              <a:gdLst/>
              <a:ahLst/>
              <a:cxnLst/>
              <a:rect r="r" b="b" t="t" l="l"/>
              <a:pathLst>
                <a:path h="13842746" w="10973435">
                  <a:moveTo>
                    <a:pt x="5672836" y="0"/>
                  </a:moveTo>
                  <a:lnTo>
                    <a:pt x="1702943" y="8138414"/>
                  </a:lnTo>
                  <a:lnTo>
                    <a:pt x="0" y="13842746"/>
                  </a:lnTo>
                  <a:lnTo>
                    <a:pt x="10973435" y="13842746"/>
                  </a:lnTo>
                  <a:lnTo>
                    <a:pt x="10973435" y="10414"/>
                  </a:lnTo>
                  <a:lnTo>
                    <a:pt x="5672836" y="0"/>
                  </a:lnTo>
                  <a:close/>
                </a:path>
              </a:pathLst>
            </a:custGeom>
            <a:blipFill>
              <a:blip r:embed="rId6"/>
              <a:stretch>
                <a:fillRect l="-34206" t="0" r="-34206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699004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30602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7907320">
            <a:off x="11741168" y="-311760"/>
            <a:ext cx="6789599" cy="322506"/>
            <a:chOff x="0" y="0"/>
            <a:chExt cx="9052799" cy="430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1043" r="0" b="-104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4161755">
            <a:off x="8512211" y="11047176"/>
            <a:ext cx="5407008" cy="256833"/>
            <a:chOff x="0" y="0"/>
            <a:chExt cx="7209344" cy="3424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1043" r="0" b="-1058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493490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504264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-338981">
            <a:off x="9525447" y="6165836"/>
            <a:ext cx="3373711" cy="160251"/>
            <a:chOff x="0" y="0"/>
            <a:chExt cx="4498281" cy="21366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1043" r="1" b="-1069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3217114"/>
            <a:ext cx="4057650" cy="4977729"/>
          </a:xfrm>
          <a:custGeom>
            <a:avLst/>
            <a:gdLst/>
            <a:ahLst/>
            <a:cxnLst/>
            <a:rect r="r" b="b" t="t" l="l"/>
            <a:pathLst>
              <a:path h="4977729" w="4057650">
                <a:moveTo>
                  <a:pt x="0" y="0"/>
                </a:moveTo>
                <a:lnTo>
                  <a:pt x="4057650" y="0"/>
                </a:lnTo>
                <a:lnTo>
                  <a:pt x="4057650" y="4977729"/>
                </a:lnTo>
                <a:lnTo>
                  <a:pt x="0" y="4977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60789" y="3742111"/>
            <a:ext cx="620758" cy="539542"/>
            <a:chOff x="0" y="0"/>
            <a:chExt cx="827677" cy="71938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27659" cy="719328"/>
            </a:xfrm>
            <a:custGeom>
              <a:avLst/>
              <a:gdLst/>
              <a:ahLst/>
              <a:cxnLst/>
              <a:rect r="r" b="b" t="t" l="l"/>
              <a:pathLst>
                <a:path h="719328" w="827659">
                  <a:moveTo>
                    <a:pt x="0" y="0"/>
                  </a:moveTo>
                  <a:lnTo>
                    <a:pt x="827659" y="0"/>
                  </a:lnTo>
                  <a:lnTo>
                    <a:pt x="827659" y="719328"/>
                  </a:lnTo>
                  <a:lnTo>
                    <a:pt x="0" y="71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320" t="0" r="-322" b="-8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5223461" y="3742111"/>
            <a:ext cx="620758" cy="539542"/>
            <a:chOff x="0" y="0"/>
            <a:chExt cx="827677" cy="71938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27659" cy="719328"/>
            </a:xfrm>
            <a:custGeom>
              <a:avLst/>
              <a:gdLst/>
              <a:ahLst/>
              <a:cxnLst/>
              <a:rect r="r" b="b" t="t" l="l"/>
              <a:pathLst>
                <a:path h="719328" w="827659">
                  <a:moveTo>
                    <a:pt x="0" y="0"/>
                  </a:moveTo>
                  <a:lnTo>
                    <a:pt x="827659" y="0"/>
                  </a:lnTo>
                  <a:lnTo>
                    <a:pt x="827659" y="719328"/>
                  </a:lnTo>
                  <a:lnTo>
                    <a:pt x="0" y="71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320" t="0" r="-322" b="-8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07892" y="3783161"/>
            <a:ext cx="526552" cy="457442"/>
            <a:chOff x="0" y="0"/>
            <a:chExt cx="702069" cy="60992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02056" cy="609981"/>
            </a:xfrm>
            <a:custGeom>
              <a:avLst/>
              <a:gdLst/>
              <a:ahLst/>
              <a:cxnLst/>
              <a:rect r="r" b="b" t="t" l="l"/>
              <a:pathLst>
                <a:path h="609981" w="702056">
                  <a:moveTo>
                    <a:pt x="0" y="0"/>
                  </a:moveTo>
                  <a:lnTo>
                    <a:pt x="702056" y="0"/>
                  </a:lnTo>
                  <a:lnTo>
                    <a:pt x="702056" y="609981"/>
                  </a:lnTo>
                  <a:lnTo>
                    <a:pt x="0" y="609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-359" r="-1" b="-35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5270564" y="3783161"/>
            <a:ext cx="526552" cy="457442"/>
            <a:chOff x="0" y="0"/>
            <a:chExt cx="702069" cy="60992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02056" cy="609981"/>
            </a:xfrm>
            <a:custGeom>
              <a:avLst/>
              <a:gdLst/>
              <a:ahLst/>
              <a:cxnLst/>
              <a:rect r="r" b="b" t="t" l="l"/>
              <a:pathLst>
                <a:path h="609981" w="702056">
                  <a:moveTo>
                    <a:pt x="0" y="0"/>
                  </a:moveTo>
                  <a:lnTo>
                    <a:pt x="702056" y="0"/>
                  </a:lnTo>
                  <a:lnTo>
                    <a:pt x="702056" y="609981"/>
                  </a:lnTo>
                  <a:lnTo>
                    <a:pt x="0" y="609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-359" r="-1" b="-35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1028700" y="7977851"/>
            <a:ext cx="8115300" cy="1617983"/>
          </a:xfrm>
          <a:custGeom>
            <a:avLst/>
            <a:gdLst/>
            <a:ahLst/>
            <a:cxnLst/>
            <a:rect r="r" b="b" t="t" l="l"/>
            <a:pathLst>
              <a:path h="1617983" w="8115300">
                <a:moveTo>
                  <a:pt x="0" y="0"/>
                </a:moveTo>
                <a:lnTo>
                  <a:pt x="8115300" y="0"/>
                </a:lnTo>
                <a:lnTo>
                  <a:pt x="8115300" y="1617983"/>
                </a:lnTo>
                <a:lnTo>
                  <a:pt x="0" y="16179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207892" y="8288526"/>
            <a:ext cx="620758" cy="539542"/>
            <a:chOff x="0" y="0"/>
            <a:chExt cx="827677" cy="71938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27659" cy="719328"/>
            </a:xfrm>
            <a:custGeom>
              <a:avLst/>
              <a:gdLst/>
              <a:ahLst/>
              <a:cxnLst/>
              <a:rect r="r" b="b" t="t" l="l"/>
              <a:pathLst>
                <a:path h="719328" w="827659">
                  <a:moveTo>
                    <a:pt x="0" y="0"/>
                  </a:moveTo>
                  <a:lnTo>
                    <a:pt x="827659" y="0"/>
                  </a:lnTo>
                  <a:lnTo>
                    <a:pt x="827659" y="719328"/>
                  </a:lnTo>
                  <a:lnTo>
                    <a:pt x="0" y="71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320" t="0" r="-322" b="-8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54995" y="8329576"/>
            <a:ext cx="526552" cy="457442"/>
            <a:chOff x="0" y="0"/>
            <a:chExt cx="702069" cy="60992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02056" cy="609981"/>
            </a:xfrm>
            <a:custGeom>
              <a:avLst/>
              <a:gdLst/>
              <a:ahLst/>
              <a:cxnLst/>
              <a:rect r="r" b="b" t="t" l="l"/>
              <a:pathLst>
                <a:path h="609981" w="702056">
                  <a:moveTo>
                    <a:pt x="0" y="0"/>
                  </a:moveTo>
                  <a:lnTo>
                    <a:pt x="702056" y="0"/>
                  </a:lnTo>
                  <a:lnTo>
                    <a:pt x="702056" y="609981"/>
                  </a:lnTo>
                  <a:lnTo>
                    <a:pt x="0" y="609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-359" r="-1" b="-35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6243531" y="-121932"/>
            <a:ext cx="5038074" cy="5038074"/>
            <a:chOff x="0" y="0"/>
            <a:chExt cx="6717432" cy="671743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717411" cy="6717411"/>
            </a:xfrm>
            <a:custGeom>
              <a:avLst/>
              <a:gdLst/>
              <a:ahLst/>
              <a:cxnLst/>
              <a:rect r="r" b="b" t="t" l="l"/>
              <a:pathLst>
                <a:path h="6717411" w="6717411">
                  <a:moveTo>
                    <a:pt x="0" y="0"/>
                  </a:moveTo>
                  <a:lnTo>
                    <a:pt x="6717411" y="0"/>
                  </a:lnTo>
                  <a:lnTo>
                    <a:pt x="6717411" y="6717411"/>
                  </a:lnTo>
                  <a:lnTo>
                    <a:pt x="0" y="6717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1028700" y="683517"/>
            <a:ext cx="5033856" cy="2449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29"/>
              </a:lnSpc>
            </a:pPr>
            <a:r>
              <a:rPr lang="en-US" sz="5416">
                <a:solidFill>
                  <a:srgbClr val="000000"/>
                </a:solidFill>
                <a:latin typeface="Poppins Bold"/>
              </a:rPr>
              <a:t>Qualifications  Beyond Recruiting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888730" y="3695010"/>
            <a:ext cx="3057527" cy="3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8"/>
              </a:lnSpc>
            </a:pPr>
            <a:r>
              <a:rPr lang="en-US" sz="2007">
                <a:solidFill>
                  <a:srgbClr val="FFFFFF"/>
                </a:solidFill>
                <a:latin typeface="Poppins Bold"/>
              </a:rPr>
              <a:t>Requirements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948994" y="3695010"/>
            <a:ext cx="3057527" cy="31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8"/>
              </a:lnSpc>
            </a:pPr>
            <a:r>
              <a:rPr lang="en-US" sz="2007">
                <a:solidFill>
                  <a:srgbClr val="272727"/>
                </a:solidFill>
                <a:latin typeface="Poppins Bold"/>
              </a:rPr>
              <a:t>Requirements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56394" y="4542020"/>
            <a:ext cx="3602261" cy="300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Poppins Bold"/>
              </a:rPr>
              <a:t>Respective youth must complete the full initiation with DeMolay, completing the DeMolay Degree and/or  the respective ritual degrees for Rainbow or Jobs.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404260" y="4542020"/>
            <a:ext cx="3602261" cy="263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272727"/>
                </a:solidFill>
                <a:latin typeface="Poppins Bold"/>
              </a:rPr>
              <a:t>An active registered youth must first line sign for any new members recruited in this manner.   *Notthe Master Mason*</a:t>
            </a:r>
          </a:p>
          <a:p>
            <a:pPr algn="l">
              <a:lnSpc>
                <a:spcPts val="2999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1935833" y="8259951"/>
            <a:ext cx="3057527" cy="3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8"/>
              </a:lnSpc>
            </a:pPr>
            <a:r>
              <a:rPr lang="en-US" sz="2007">
                <a:solidFill>
                  <a:srgbClr val="FFFFFF"/>
                </a:solidFill>
                <a:latin typeface="Poppins Bold"/>
              </a:rPr>
              <a:t>Requirements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888730" y="8777494"/>
            <a:ext cx="7567607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Poppins Bold"/>
              </a:rPr>
              <a:t>Submit online application and award fee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43152" y="868640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49511" y="-121932"/>
            <a:ext cx="8230062" cy="10382015"/>
            <a:chOff x="0" y="0"/>
            <a:chExt cx="10973416" cy="138426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73435" cy="13842746"/>
            </a:xfrm>
            <a:custGeom>
              <a:avLst/>
              <a:gdLst/>
              <a:ahLst/>
              <a:cxnLst/>
              <a:rect r="r" b="b" t="t" l="l"/>
              <a:pathLst>
                <a:path h="13842746" w="10973435">
                  <a:moveTo>
                    <a:pt x="5672836" y="0"/>
                  </a:moveTo>
                  <a:lnTo>
                    <a:pt x="1702943" y="8138414"/>
                  </a:lnTo>
                  <a:lnTo>
                    <a:pt x="0" y="13842746"/>
                  </a:lnTo>
                  <a:lnTo>
                    <a:pt x="10973435" y="13842746"/>
                  </a:lnTo>
                  <a:lnTo>
                    <a:pt x="10973435" y="10414"/>
                  </a:lnTo>
                  <a:lnTo>
                    <a:pt x="5672836" y="0"/>
                  </a:lnTo>
                  <a:close/>
                </a:path>
              </a:pathLst>
            </a:custGeom>
            <a:blipFill>
              <a:blip r:embed="rId4"/>
              <a:stretch>
                <a:fillRect l="-62130" t="0" r="-6213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699004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30602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7907320">
            <a:off x="11741168" y="-311760"/>
            <a:ext cx="6789599" cy="322506"/>
            <a:chOff x="0" y="0"/>
            <a:chExt cx="9052799" cy="4300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4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4161755">
            <a:off x="8512211" y="11047176"/>
            <a:ext cx="5407008" cy="256833"/>
            <a:chOff x="0" y="0"/>
            <a:chExt cx="7209344" cy="34244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5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493490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04264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338981">
            <a:off x="9525447" y="6165836"/>
            <a:ext cx="3373711" cy="160251"/>
            <a:chOff x="0" y="0"/>
            <a:chExt cx="4498281" cy="21366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1" b="-106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57262" y="4175281"/>
            <a:ext cx="5251969" cy="1391772"/>
            <a:chOff x="0" y="0"/>
            <a:chExt cx="7002625" cy="18556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002653" cy="1855724"/>
            </a:xfrm>
            <a:custGeom>
              <a:avLst/>
              <a:gdLst/>
              <a:ahLst/>
              <a:cxnLst/>
              <a:rect r="r" b="b" t="t" l="l"/>
              <a:pathLst>
                <a:path h="1855724" w="7002653">
                  <a:moveTo>
                    <a:pt x="0" y="0"/>
                  </a:moveTo>
                  <a:lnTo>
                    <a:pt x="7002653" y="0"/>
                  </a:lnTo>
                  <a:lnTo>
                    <a:pt x="7002653" y="1855724"/>
                  </a:lnTo>
                  <a:lnTo>
                    <a:pt x="0" y="1855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-246" r="0" b="-244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757262" y="5785110"/>
            <a:ext cx="5251969" cy="1391772"/>
            <a:chOff x="0" y="0"/>
            <a:chExt cx="7002625" cy="18556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002653" cy="1855724"/>
            </a:xfrm>
            <a:custGeom>
              <a:avLst/>
              <a:gdLst/>
              <a:ahLst/>
              <a:cxnLst/>
              <a:rect r="r" b="b" t="t" l="l"/>
              <a:pathLst>
                <a:path h="1855724" w="7002653">
                  <a:moveTo>
                    <a:pt x="0" y="0"/>
                  </a:moveTo>
                  <a:lnTo>
                    <a:pt x="7002653" y="0"/>
                  </a:lnTo>
                  <a:lnTo>
                    <a:pt x="7002653" y="1855724"/>
                  </a:lnTo>
                  <a:lnTo>
                    <a:pt x="0" y="1855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-246" r="0" b="-244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757262" y="7394939"/>
            <a:ext cx="5251969" cy="1391772"/>
            <a:chOff x="0" y="0"/>
            <a:chExt cx="7002625" cy="185569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002653" cy="1855724"/>
            </a:xfrm>
            <a:custGeom>
              <a:avLst/>
              <a:gdLst/>
              <a:ahLst/>
              <a:cxnLst/>
              <a:rect r="r" b="b" t="t" l="l"/>
              <a:pathLst>
                <a:path h="1855724" w="7002653">
                  <a:moveTo>
                    <a:pt x="0" y="0"/>
                  </a:moveTo>
                  <a:lnTo>
                    <a:pt x="7002653" y="0"/>
                  </a:lnTo>
                  <a:lnTo>
                    <a:pt x="7002653" y="1855724"/>
                  </a:lnTo>
                  <a:lnTo>
                    <a:pt x="0" y="1855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-246" r="0" b="-244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4960736" y="4150681"/>
            <a:ext cx="4183264" cy="1191943"/>
          </a:xfrm>
          <a:custGeom>
            <a:avLst/>
            <a:gdLst/>
            <a:ahLst/>
            <a:cxnLst/>
            <a:rect r="r" b="b" t="t" l="l"/>
            <a:pathLst>
              <a:path h="1191943" w="4183264">
                <a:moveTo>
                  <a:pt x="0" y="0"/>
                </a:moveTo>
                <a:lnTo>
                  <a:pt x="4183264" y="0"/>
                </a:lnTo>
                <a:lnTo>
                  <a:pt x="4183264" y="1191943"/>
                </a:lnTo>
                <a:lnTo>
                  <a:pt x="0" y="1191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960736" y="5759741"/>
            <a:ext cx="4183264" cy="1191943"/>
          </a:xfrm>
          <a:custGeom>
            <a:avLst/>
            <a:gdLst/>
            <a:ahLst/>
            <a:cxnLst/>
            <a:rect r="r" b="b" t="t" l="l"/>
            <a:pathLst>
              <a:path h="1191943" w="4183264">
                <a:moveTo>
                  <a:pt x="0" y="0"/>
                </a:moveTo>
                <a:lnTo>
                  <a:pt x="4183264" y="0"/>
                </a:lnTo>
                <a:lnTo>
                  <a:pt x="4183264" y="1191943"/>
                </a:lnTo>
                <a:lnTo>
                  <a:pt x="0" y="1191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960736" y="7369570"/>
            <a:ext cx="4183264" cy="1191943"/>
          </a:xfrm>
          <a:custGeom>
            <a:avLst/>
            <a:gdLst/>
            <a:ahLst/>
            <a:cxnLst/>
            <a:rect r="r" b="b" t="t" l="l"/>
            <a:pathLst>
              <a:path h="1191943" w="4183264">
                <a:moveTo>
                  <a:pt x="0" y="0"/>
                </a:moveTo>
                <a:lnTo>
                  <a:pt x="4183264" y="0"/>
                </a:lnTo>
                <a:lnTo>
                  <a:pt x="4183264" y="1191943"/>
                </a:lnTo>
                <a:lnTo>
                  <a:pt x="0" y="1191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926274" y="4428591"/>
            <a:ext cx="850137" cy="850137"/>
            <a:chOff x="0" y="0"/>
            <a:chExt cx="1133516" cy="113351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33475" cy="1133475"/>
            </a:xfrm>
            <a:custGeom>
              <a:avLst/>
              <a:gdLst/>
              <a:ahLst/>
              <a:cxnLst/>
              <a:rect r="r" b="b" t="t" l="l"/>
              <a:pathLst>
                <a:path h="1133475" w="1133475">
                  <a:moveTo>
                    <a:pt x="0" y="0"/>
                  </a:moveTo>
                  <a:lnTo>
                    <a:pt x="1133475" y="0"/>
                  </a:lnTo>
                  <a:lnTo>
                    <a:pt x="1133475" y="1133475"/>
                  </a:lnTo>
                  <a:lnTo>
                    <a:pt x="0" y="1133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-3" b="-3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926274" y="6039423"/>
            <a:ext cx="850137" cy="850137"/>
            <a:chOff x="0" y="0"/>
            <a:chExt cx="1133516" cy="113351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133475" cy="1133475"/>
            </a:xfrm>
            <a:custGeom>
              <a:avLst/>
              <a:gdLst/>
              <a:ahLst/>
              <a:cxnLst/>
              <a:rect r="r" b="b" t="t" l="l"/>
              <a:pathLst>
                <a:path h="1133475" w="1133475">
                  <a:moveTo>
                    <a:pt x="0" y="0"/>
                  </a:moveTo>
                  <a:lnTo>
                    <a:pt x="1133475" y="0"/>
                  </a:lnTo>
                  <a:lnTo>
                    <a:pt x="1133475" y="1133475"/>
                  </a:lnTo>
                  <a:lnTo>
                    <a:pt x="0" y="1133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-3" b="-3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926274" y="7649252"/>
            <a:ext cx="850137" cy="850137"/>
            <a:chOff x="0" y="0"/>
            <a:chExt cx="1133516" cy="113351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33475" cy="1133475"/>
            </a:xfrm>
            <a:custGeom>
              <a:avLst/>
              <a:gdLst/>
              <a:ahLst/>
              <a:cxnLst/>
              <a:rect r="r" b="b" t="t" l="l"/>
              <a:pathLst>
                <a:path h="1133475" w="1133475">
                  <a:moveTo>
                    <a:pt x="0" y="0"/>
                  </a:moveTo>
                  <a:lnTo>
                    <a:pt x="1133475" y="0"/>
                  </a:lnTo>
                  <a:lnTo>
                    <a:pt x="1133475" y="1133475"/>
                  </a:lnTo>
                  <a:lnTo>
                    <a:pt x="0" y="1133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-3" b="-3"/>
              </a:stretch>
            </a:blip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2489418" y="7369570"/>
            <a:ext cx="7036336" cy="2480895"/>
          </a:xfrm>
          <a:custGeom>
            <a:avLst/>
            <a:gdLst/>
            <a:ahLst/>
            <a:cxnLst/>
            <a:rect r="r" b="b" t="t" l="l"/>
            <a:pathLst>
              <a:path h="2480895" w="7036336">
                <a:moveTo>
                  <a:pt x="0" y="0"/>
                </a:moveTo>
                <a:lnTo>
                  <a:pt x="7036336" y="0"/>
                </a:lnTo>
                <a:lnTo>
                  <a:pt x="7036336" y="2480895"/>
                </a:lnTo>
                <a:lnTo>
                  <a:pt x="0" y="24808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028700" y="683517"/>
            <a:ext cx="4978885" cy="2449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29"/>
              </a:lnSpc>
            </a:pPr>
            <a:r>
              <a:rPr lang="en-US" sz="5416">
                <a:solidFill>
                  <a:srgbClr val="000000"/>
                </a:solidFill>
                <a:latin typeface="Poppins Bold"/>
              </a:rPr>
              <a:t>Ages of Our Masonic Youth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888730" y="3695010"/>
            <a:ext cx="3057527" cy="3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8"/>
              </a:lnSpc>
            </a:pPr>
            <a:r>
              <a:rPr lang="en-US" sz="2007">
                <a:solidFill>
                  <a:srgbClr val="FFFFFF"/>
                </a:solidFill>
                <a:latin typeface="Poppins Bold"/>
              </a:rPr>
              <a:t>Requirements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489418" y="4381869"/>
            <a:ext cx="6251980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Rainbow for Girls</a:t>
            </a: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young women ages 11 to 20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489418" y="5990929"/>
            <a:ext cx="5552384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Job’s Daughters</a:t>
            </a: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Young women s10 to 20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489418" y="7600758"/>
            <a:ext cx="5552384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DeMolay </a:t>
            </a: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 Young men ages 12 to 21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926685" y="8681434"/>
            <a:ext cx="5552384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Squires</a:t>
            </a: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Young men ages 9 to 12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5144437" y="1000586"/>
            <a:ext cx="3596960" cy="2460321"/>
            <a:chOff x="0" y="0"/>
            <a:chExt cx="4795947" cy="328042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4795901" cy="3280410"/>
            </a:xfrm>
            <a:custGeom>
              <a:avLst/>
              <a:gdLst/>
              <a:ahLst/>
              <a:cxnLst/>
              <a:rect r="r" b="b" t="t" l="l"/>
              <a:pathLst>
                <a:path h="3280410" w="4795901">
                  <a:moveTo>
                    <a:pt x="0" y="0"/>
                  </a:moveTo>
                  <a:lnTo>
                    <a:pt x="4795901" y="0"/>
                  </a:lnTo>
                  <a:lnTo>
                    <a:pt x="4795901" y="3280410"/>
                  </a:lnTo>
                  <a:lnTo>
                    <a:pt x="0" y="328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477" y="3464123"/>
            <a:ext cx="10411154" cy="6680491"/>
            <a:chOff x="0" y="0"/>
            <a:chExt cx="13881539" cy="89073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81481" cy="8907272"/>
            </a:xfrm>
            <a:custGeom>
              <a:avLst/>
              <a:gdLst/>
              <a:ahLst/>
              <a:cxnLst/>
              <a:rect r="r" b="b" t="t" l="l"/>
              <a:pathLst>
                <a:path h="8907272" w="13881481">
                  <a:moveTo>
                    <a:pt x="0" y="0"/>
                  </a:moveTo>
                  <a:lnTo>
                    <a:pt x="13881481" y="0"/>
                  </a:lnTo>
                  <a:lnTo>
                    <a:pt x="13881481" y="8907272"/>
                  </a:lnTo>
                  <a:lnTo>
                    <a:pt x="0" y="890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7" r="0" b="-27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943152" y="868640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994253" y="-75948"/>
            <a:ext cx="8230062" cy="10382015"/>
            <a:chOff x="0" y="0"/>
            <a:chExt cx="10973416" cy="138426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73435" cy="13842746"/>
            </a:xfrm>
            <a:custGeom>
              <a:avLst/>
              <a:gdLst/>
              <a:ahLst/>
              <a:cxnLst/>
              <a:rect r="r" b="b" t="t" l="l"/>
              <a:pathLst>
                <a:path h="13842746" w="10973435">
                  <a:moveTo>
                    <a:pt x="5672836" y="0"/>
                  </a:moveTo>
                  <a:lnTo>
                    <a:pt x="1702943" y="8138414"/>
                  </a:lnTo>
                  <a:lnTo>
                    <a:pt x="0" y="13842746"/>
                  </a:lnTo>
                  <a:lnTo>
                    <a:pt x="10973435" y="13842746"/>
                  </a:lnTo>
                  <a:lnTo>
                    <a:pt x="10973435" y="10414"/>
                  </a:lnTo>
                  <a:lnTo>
                    <a:pt x="5672836" y="0"/>
                  </a:lnTo>
                  <a:close/>
                </a:path>
              </a:pathLst>
            </a:custGeom>
            <a:blipFill>
              <a:blip r:embed="rId5"/>
              <a:stretch>
                <a:fillRect l="-44610" t="0" r="-4461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699004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530602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7907320">
            <a:off x="11741168" y="-311760"/>
            <a:ext cx="6789599" cy="322506"/>
            <a:chOff x="0" y="0"/>
            <a:chExt cx="9052799" cy="4300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043" r="0" b="-104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4161755">
            <a:off x="8512211" y="11047176"/>
            <a:ext cx="5407008" cy="256833"/>
            <a:chOff x="0" y="0"/>
            <a:chExt cx="7209344" cy="34244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043" r="0" b="-1058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9493490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504264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-338981">
            <a:off x="9525447" y="6165836"/>
            <a:ext cx="3373711" cy="160251"/>
            <a:chOff x="0" y="0"/>
            <a:chExt cx="4498281" cy="2136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043" r="1" b="-106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085145" y="759717"/>
            <a:ext cx="2744972" cy="2704406"/>
            <a:chOff x="0" y="0"/>
            <a:chExt cx="3659963" cy="36058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60013" cy="3605911"/>
            </a:xfrm>
            <a:custGeom>
              <a:avLst/>
              <a:gdLst/>
              <a:ahLst/>
              <a:cxnLst/>
              <a:rect r="r" b="b" t="t" l="l"/>
              <a:pathLst>
                <a:path h="3605911" w="3660013">
                  <a:moveTo>
                    <a:pt x="0" y="0"/>
                  </a:moveTo>
                  <a:lnTo>
                    <a:pt x="3660013" y="0"/>
                  </a:lnTo>
                  <a:lnTo>
                    <a:pt x="3660013" y="3605911"/>
                  </a:lnTo>
                  <a:lnTo>
                    <a:pt x="0" y="3605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2" t="0" r="-80" b="1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28700" y="971550"/>
            <a:ext cx="8056445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4"/>
              </a:lnSpc>
            </a:pPr>
            <a:r>
              <a:rPr lang="en-US" sz="5498">
                <a:solidFill>
                  <a:srgbClr val="000000"/>
                </a:solidFill>
                <a:latin typeface="Poppins Bold"/>
              </a:rPr>
              <a:t>Application Form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33398" y="4623292"/>
            <a:ext cx="5276494" cy="1398271"/>
            <a:chOff x="0" y="0"/>
            <a:chExt cx="7035325" cy="18643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035292" cy="1864360"/>
            </a:xfrm>
            <a:custGeom>
              <a:avLst/>
              <a:gdLst/>
              <a:ahLst/>
              <a:cxnLst/>
              <a:rect r="r" b="b" t="t" l="l"/>
              <a:pathLst>
                <a:path h="1864360" w="7035292">
                  <a:moveTo>
                    <a:pt x="0" y="0"/>
                  </a:moveTo>
                  <a:lnTo>
                    <a:pt x="7035292" y="0"/>
                  </a:lnTo>
                  <a:lnTo>
                    <a:pt x="7035292" y="1864360"/>
                  </a:lnTo>
                  <a:lnTo>
                    <a:pt x="0" y="1864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64" r="0" b="-6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8833398" y="6240638"/>
            <a:ext cx="5276494" cy="1398271"/>
            <a:chOff x="0" y="0"/>
            <a:chExt cx="7035325" cy="18643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035292" cy="1864360"/>
            </a:xfrm>
            <a:custGeom>
              <a:avLst/>
              <a:gdLst/>
              <a:ahLst/>
              <a:cxnLst/>
              <a:rect r="r" b="b" t="t" l="l"/>
              <a:pathLst>
                <a:path h="1864360" w="7035292">
                  <a:moveTo>
                    <a:pt x="0" y="0"/>
                  </a:moveTo>
                  <a:lnTo>
                    <a:pt x="7035292" y="0"/>
                  </a:lnTo>
                  <a:lnTo>
                    <a:pt x="7035292" y="1864360"/>
                  </a:lnTo>
                  <a:lnTo>
                    <a:pt x="0" y="1864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64" r="0" b="-64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833398" y="7857984"/>
            <a:ext cx="5276494" cy="1398271"/>
            <a:chOff x="0" y="0"/>
            <a:chExt cx="7035325" cy="18643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035292" cy="1864360"/>
            </a:xfrm>
            <a:custGeom>
              <a:avLst/>
              <a:gdLst/>
              <a:ahLst/>
              <a:cxnLst/>
              <a:rect r="r" b="b" t="t" l="l"/>
              <a:pathLst>
                <a:path h="1864360" w="7035292">
                  <a:moveTo>
                    <a:pt x="0" y="0"/>
                  </a:moveTo>
                  <a:lnTo>
                    <a:pt x="7035292" y="0"/>
                  </a:lnTo>
                  <a:lnTo>
                    <a:pt x="7035292" y="1864360"/>
                  </a:lnTo>
                  <a:lnTo>
                    <a:pt x="0" y="1864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64" r="0" b="-64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056502" y="4598577"/>
            <a:ext cx="4202798" cy="1197508"/>
          </a:xfrm>
          <a:custGeom>
            <a:avLst/>
            <a:gdLst/>
            <a:ahLst/>
            <a:cxnLst/>
            <a:rect r="r" b="b" t="t" l="l"/>
            <a:pathLst>
              <a:path h="1197508" w="4202798">
                <a:moveTo>
                  <a:pt x="0" y="0"/>
                </a:moveTo>
                <a:lnTo>
                  <a:pt x="4202798" y="0"/>
                </a:lnTo>
                <a:lnTo>
                  <a:pt x="4202798" y="1197508"/>
                </a:lnTo>
                <a:lnTo>
                  <a:pt x="0" y="1197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56502" y="6215151"/>
            <a:ext cx="4202798" cy="1197508"/>
          </a:xfrm>
          <a:custGeom>
            <a:avLst/>
            <a:gdLst/>
            <a:ahLst/>
            <a:cxnLst/>
            <a:rect r="r" b="b" t="t" l="l"/>
            <a:pathLst>
              <a:path h="1197508" w="4202798">
                <a:moveTo>
                  <a:pt x="0" y="0"/>
                </a:moveTo>
                <a:lnTo>
                  <a:pt x="4202798" y="0"/>
                </a:lnTo>
                <a:lnTo>
                  <a:pt x="4202798" y="1197508"/>
                </a:lnTo>
                <a:lnTo>
                  <a:pt x="0" y="1197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056502" y="7832497"/>
            <a:ext cx="4202798" cy="1197508"/>
          </a:xfrm>
          <a:custGeom>
            <a:avLst/>
            <a:gdLst/>
            <a:ahLst/>
            <a:cxnLst/>
            <a:rect r="r" b="b" t="t" l="l"/>
            <a:pathLst>
              <a:path h="1197508" w="4202798">
                <a:moveTo>
                  <a:pt x="0" y="0"/>
                </a:moveTo>
                <a:lnTo>
                  <a:pt x="4202798" y="0"/>
                </a:lnTo>
                <a:lnTo>
                  <a:pt x="4202798" y="1197508"/>
                </a:lnTo>
                <a:lnTo>
                  <a:pt x="0" y="1197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21354" y="9718159"/>
            <a:ext cx="16583520" cy="1249681"/>
          </a:xfrm>
          <a:custGeom>
            <a:avLst/>
            <a:gdLst/>
            <a:ahLst/>
            <a:cxnLst/>
            <a:rect r="r" b="b" t="t" l="l"/>
            <a:pathLst>
              <a:path h="1249681" w="16583520">
                <a:moveTo>
                  <a:pt x="0" y="0"/>
                </a:moveTo>
                <a:lnTo>
                  <a:pt x="16583520" y="0"/>
                </a:lnTo>
                <a:lnTo>
                  <a:pt x="16583520" y="1249681"/>
                </a:lnTo>
                <a:lnTo>
                  <a:pt x="0" y="1249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6880973" y="9718159"/>
            <a:ext cx="13266646" cy="1249681"/>
          </a:xfrm>
          <a:custGeom>
            <a:avLst/>
            <a:gdLst/>
            <a:ahLst/>
            <a:cxnLst/>
            <a:rect r="r" b="b" t="t" l="l"/>
            <a:pathLst>
              <a:path h="1249681" w="13266646">
                <a:moveTo>
                  <a:pt x="0" y="0"/>
                </a:moveTo>
                <a:lnTo>
                  <a:pt x="13266646" y="0"/>
                </a:lnTo>
                <a:lnTo>
                  <a:pt x="13266646" y="1249681"/>
                </a:lnTo>
                <a:lnTo>
                  <a:pt x="0" y="1249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7788460">
            <a:off x="-1662871" y="-533333"/>
            <a:ext cx="5082582" cy="2414226"/>
            <a:chOff x="0" y="0"/>
            <a:chExt cx="6776776" cy="321896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76720" cy="3218942"/>
            </a:xfrm>
            <a:custGeom>
              <a:avLst/>
              <a:gdLst/>
              <a:ahLst/>
              <a:cxnLst/>
              <a:rect r="r" b="b" t="t" l="l"/>
              <a:pathLst>
                <a:path h="3218942" w="6776720">
                  <a:moveTo>
                    <a:pt x="0" y="0"/>
                  </a:moveTo>
                  <a:lnTo>
                    <a:pt x="6776720" y="0"/>
                  </a:lnTo>
                  <a:lnTo>
                    <a:pt x="6776720" y="3218942"/>
                  </a:lnTo>
                  <a:lnTo>
                    <a:pt x="0" y="3218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69" r="0" b="-6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-7749296">
            <a:off x="14939846" y="-541127"/>
            <a:ext cx="5082582" cy="2414226"/>
            <a:chOff x="0" y="0"/>
            <a:chExt cx="6776776" cy="3218968"/>
          </a:xfrm>
        </p:grpSpPr>
        <p:sp>
          <p:nvSpPr>
            <p:cNvPr name="Freeform 16" id="16"/>
            <p:cNvSpPr/>
            <p:nvPr/>
          </p:nvSpPr>
          <p:spPr>
            <a:xfrm flipH="true" flipV="false" rot="0">
              <a:off x="0" y="0"/>
              <a:ext cx="6776720" cy="3218942"/>
            </a:xfrm>
            <a:custGeom>
              <a:avLst/>
              <a:gdLst/>
              <a:ahLst/>
              <a:cxnLst/>
              <a:rect r="r" b="b" t="t" l="l"/>
              <a:pathLst>
                <a:path h="3218942" w="6776720">
                  <a:moveTo>
                    <a:pt x="6776720" y="0"/>
                  </a:moveTo>
                  <a:lnTo>
                    <a:pt x="0" y="0"/>
                  </a:lnTo>
                  <a:lnTo>
                    <a:pt x="0" y="3218942"/>
                  </a:lnTo>
                  <a:lnTo>
                    <a:pt x="6776720" y="3218942"/>
                  </a:lnTo>
                  <a:lnTo>
                    <a:pt x="6776720" y="0"/>
                  </a:lnTo>
                  <a:close/>
                </a:path>
              </a:pathLst>
            </a:custGeom>
            <a:blipFill>
              <a:blip r:embed="rId9"/>
              <a:stretch>
                <a:fillRect l="0" t="-69" r="0" b="-6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003200" y="4877784"/>
            <a:ext cx="854107" cy="854107"/>
            <a:chOff x="0" y="0"/>
            <a:chExt cx="1138809" cy="113880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38809" cy="1138809"/>
            </a:xfrm>
            <a:custGeom>
              <a:avLst/>
              <a:gdLst/>
              <a:ahLst/>
              <a:cxnLst/>
              <a:rect r="r" b="b" t="t" l="l"/>
              <a:pathLst>
                <a:path h="1138809" w="1138809">
                  <a:moveTo>
                    <a:pt x="0" y="0"/>
                  </a:moveTo>
                  <a:lnTo>
                    <a:pt x="1138809" y="0"/>
                  </a:lnTo>
                  <a:lnTo>
                    <a:pt x="1138809" y="1138809"/>
                  </a:lnTo>
                  <a:lnTo>
                    <a:pt x="0" y="1138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003200" y="6496139"/>
            <a:ext cx="854107" cy="854107"/>
            <a:chOff x="0" y="0"/>
            <a:chExt cx="1138809" cy="113880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38809" cy="1138809"/>
            </a:xfrm>
            <a:custGeom>
              <a:avLst/>
              <a:gdLst/>
              <a:ahLst/>
              <a:cxnLst/>
              <a:rect r="r" b="b" t="t" l="l"/>
              <a:pathLst>
                <a:path h="1138809" w="1138809">
                  <a:moveTo>
                    <a:pt x="0" y="0"/>
                  </a:moveTo>
                  <a:lnTo>
                    <a:pt x="1138809" y="0"/>
                  </a:lnTo>
                  <a:lnTo>
                    <a:pt x="1138809" y="1138809"/>
                  </a:lnTo>
                  <a:lnTo>
                    <a:pt x="0" y="1138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9003200" y="8113485"/>
            <a:ext cx="854107" cy="854107"/>
            <a:chOff x="0" y="0"/>
            <a:chExt cx="1138809" cy="113880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38809" cy="1138809"/>
            </a:xfrm>
            <a:custGeom>
              <a:avLst/>
              <a:gdLst/>
              <a:ahLst/>
              <a:cxnLst/>
              <a:rect r="r" b="b" t="t" l="l"/>
              <a:pathLst>
                <a:path h="1138809" w="1138809">
                  <a:moveTo>
                    <a:pt x="0" y="0"/>
                  </a:moveTo>
                  <a:lnTo>
                    <a:pt x="1138809" y="0"/>
                  </a:lnTo>
                  <a:lnTo>
                    <a:pt x="1138809" y="1138809"/>
                  </a:lnTo>
                  <a:lnTo>
                    <a:pt x="0" y="1138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857060" y="7308891"/>
            <a:ext cx="1248229" cy="1248229"/>
            <a:chOff x="0" y="0"/>
            <a:chExt cx="1664305" cy="166430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664335" cy="1664335"/>
            </a:xfrm>
            <a:custGeom>
              <a:avLst/>
              <a:gdLst/>
              <a:ahLst/>
              <a:cxnLst/>
              <a:rect r="r" b="b" t="t" l="l"/>
              <a:pathLst>
                <a:path h="1664335" w="1664335">
                  <a:moveTo>
                    <a:pt x="0" y="0"/>
                  </a:moveTo>
                  <a:lnTo>
                    <a:pt x="1664335" y="0"/>
                  </a:lnTo>
                  <a:lnTo>
                    <a:pt x="1664335" y="1664335"/>
                  </a:lnTo>
                  <a:lnTo>
                    <a:pt x="0" y="166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1" b="1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3859886" y="373721"/>
            <a:ext cx="3084937" cy="9254810"/>
            <a:chOff x="0" y="0"/>
            <a:chExt cx="4113249" cy="1233974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113276" cy="12339701"/>
            </a:xfrm>
            <a:custGeom>
              <a:avLst/>
              <a:gdLst/>
              <a:ahLst/>
              <a:cxnLst/>
              <a:rect r="r" b="b" t="t" l="l"/>
              <a:pathLst>
                <a:path h="12339701" w="4113276">
                  <a:moveTo>
                    <a:pt x="0" y="0"/>
                  </a:moveTo>
                  <a:lnTo>
                    <a:pt x="4113276" y="0"/>
                  </a:lnTo>
                  <a:lnTo>
                    <a:pt x="4113276" y="12339701"/>
                  </a:lnTo>
                  <a:lnTo>
                    <a:pt x="0" y="12339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8350877" y="889492"/>
            <a:ext cx="8908423" cy="169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4"/>
              </a:lnSpc>
            </a:pPr>
            <a:r>
              <a:rPr lang="en-US" sz="5498">
                <a:solidFill>
                  <a:srgbClr val="000000"/>
                </a:solidFill>
                <a:latin typeface="Poppins Bold"/>
              </a:rPr>
              <a:t>Ribbon Backing:</a:t>
            </a:r>
          </a:p>
          <a:p>
            <a:pPr algn="ctr">
              <a:lnSpc>
                <a:spcPts val="6324"/>
              </a:lnSpc>
            </a:pPr>
            <a:r>
              <a:rPr lang="en-US" sz="5498">
                <a:solidFill>
                  <a:srgbClr val="000000"/>
                </a:solidFill>
                <a:latin typeface="Poppins Bold"/>
              </a:rPr>
              <a:t>Color Explanation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573643" y="4792833"/>
            <a:ext cx="6281174" cy="57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9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Gold - Rainbow for Girls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573643" y="6409407"/>
            <a:ext cx="5932838" cy="57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9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Purple - Job’s Daughters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573643" y="8026753"/>
            <a:ext cx="5578312" cy="57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9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 Blue - DeMolay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58663" y="873513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10978" y="-1578215"/>
            <a:ext cx="13638089" cy="15977453"/>
          </a:xfrm>
          <a:custGeom>
            <a:avLst/>
            <a:gdLst/>
            <a:ahLst/>
            <a:cxnLst/>
            <a:rect r="r" b="b" t="t" l="l"/>
            <a:pathLst>
              <a:path h="15977453" w="13638089">
                <a:moveTo>
                  <a:pt x="0" y="0"/>
                </a:moveTo>
                <a:lnTo>
                  <a:pt x="13638089" y="0"/>
                </a:lnTo>
                <a:lnTo>
                  <a:pt x="13638089" y="15977453"/>
                </a:lnTo>
                <a:lnTo>
                  <a:pt x="0" y="15977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77652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9726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7907320">
            <a:off x="12210292" y="-311760"/>
            <a:ext cx="6789599" cy="322506"/>
            <a:chOff x="0" y="0"/>
            <a:chExt cx="9052799" cy="4300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043" r="0" b="-104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4161755">
            <a:off x="8981335" y="11047176"/>
            <a:ext cx="5407008" cy="256833"/>
            <a:chOff x="0" y="0"/>
            <a:chExt cx="7209344" cy="3424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043" r="0" b="-1058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9962614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973388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338981">
            <a:off x="9994571" y="6165836"/>
            <a:ext cx="3373711" cy="160251"/>
            <a:chOff x="0" y="0"/>
            <a:chExt cx="4498281" cy="21366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043" r="1" b="-1069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41439" y="7428372"/>
            <a:ext cx="545897" cy="390999"/>
            <a:chOff x="0" y="0"/>
            <a:chExt cx="727863" cy="52133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27837" cy="521335"/>
            </a:xfrm>
            <a:custGeom>
              <a:avLst/>
              <a:gdLst/>
              <a:ahLst/>
              <a:cxnLst/>
              <a:rect r="r" b="b" t="t" l="l"/>
              <a:pathLst>
                <a:path h="521335" w="727837">
                  <a:moveTo>
                    <a:pt x="0" y="0"/>
                  </a:moveTo>
                  <a:lnTo>
                    <a:pt x="727837" y="0"/>
                  </a:lnTo>
                  <a:lnTo>
                    <a:pt x="727837" y="521335"/>
                  </a:lnTo>
                  <a:lnTo>
                    <a:pt x="0" y="52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-550" r="-3" b="-55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389656" y="1378909"/>
            <a:ext cx="2509728" cy="7529183"/>
            <a:chOff x="0" y="0"/>
            <a:chExt cx="3346304" cy="1003891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346323" cy="10038969"/>
            </a:xfrm>
            <a:custGeom>
              <a:avLst/>
              <a:gdLst/>
              <a:ahLst/>
              <a:cxnLst/>
              <a:rect r="r" b="b" t="t" l="l"/>
              <a:pathLst>
                <a:path h="10038969" w="3346323">
                  <a:moveTo>
                    <a:pt x="0" y="0"/>
                  </a:moveTo>
                  <a:lnTo>
                    <a:pt x="3346323" y="0"/>
                  </a:lnTo>
                  <a:lnTo>
                    <a:pt x="3346323" y="10038969"/>
                  </a:lnTo>
                  <a:lnTo>
                    <a:pt x="0" y="10038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028700" y="7406879"/>
            <a:ext cx="12087527" cy="2398925"/>
          </a:xfrm>
          <a:custGeom>
            <a:avLst/>
            <a:gdLst/>
            <a:ahLst/>
            <a:cxnLst/>
            <a:rect r="r" b="b" t="t" l="l"/>
            <a:pathLst>
              <a:path h="2398925" w="12087527">
                <a:moveTo>
                  <a:pt x="0" y="0"/>
                </a:moveTo>
                <a:lnTo>
                  <a:pt x="12087527" y="0"/>
                </a:lnTo>
                <a:lnTo>
                  <a:pt x="12087527" y="2398925"/>
                </a:lnTo>
                <a:lnTo>
                  <a:pt x="0" y="23989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723900"/>
            <a:ext cx="4741109" cy="113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8"/>
              </a:lnSpc>
            </a:pPr>
            <a:r>
              <a:rPr lang="en-US" sz="5498">
                <a:solidFill>
                  <a:srgbClr val="272727"/>
                </a:solidFill>
                <a:latin typeface="Poppins Bold"/>
              </a:rPr>
              <a:t>Guidelines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16213" y="2392888"/>
            <a:ext cx="8647274" cy="2080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3"/>
              </a:lnSpc>
            </a:pPr>
            <a:r>
              <a:rPr lang="en-US" sz="4344">
                <a:solidFill>
                  <a:srgbClr val="272727"/>
                </a:solidFill>
                <a:latin typeface="Poppins Bold"/>
              </a:rPr>
              <a:t>The award should be worn on a suit lapel and not with casual clothing or attire.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5048250"/>
            <a:ext cx="8534788" cy="2080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3"/>
              </a:lnSpc>
            </a:pPr>
            <a:r>
              <a:rPr lang="en-US" sz="4344">
                <a:solidFill>
                  <a:srgbClr val="272727"/>
                </a:solidFill>
                <a:latin typeface="Poppins Bold"/>
              </a:rPr>
              <a:t>Can be worn in a Florida Masonic Blue Lodge  and other Lodge activities.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21232" y="7743171"/>
            <a:ext cx="11182295" cy="167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Poppins Bold Italics"/>
              </a:rPr>
              <a:t>Please note:</a:t>
            </a:r>
          </a:p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Poppins Bold"/>
              </a:rPr>
              <a:t>Not yet approved to be worn  while attending other appended bodies at this time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10060" y="8686407"/>
            <a:ext cx="5637978" cy="1818856"/>
          </a:xfrm>
          <a:custGeom>
            <a:avLst/>
            <a:gdLst/>
            <a:ahLst/>
            <a:cxnLst/>
            <a:rect r="r" b="b" t="t" l="l"/>
            <a:pathLst>
              <a:path h="1818856" w="5637978">
                <a:moveTo>
                  <a:pt x="0" y="0"/>
                </a:moveTo>
                <a:lnTo>
                  <a:pt x="5637978" y="0"/>
                </a:lnTo>
                <a:lnTo>
                  <a:pt x="5637978" y="1818856"/>
                </a:lnTo>
                <a:lnTo>
                  <a:pt x="0" y="181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65768" y="-98005"/>
            <a:ext cx="8247548" cy="10404073"/>
            <a:chOff x="0" y="0"/>
            <a:chExt cx="10996731" cy="138720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96676" cy="13872083"/>
            </a:xfrm>
            <a:custGeom>
              <a:avLst/>
              <a:gdLst/>
              <a:ahLst/>
              <a:cxnLst/>
              <a:rect r="r" b="b" t="t" l="l"/>
              <a:pathLst>
                <a:path h="13872083" w="10996676">
                  <a:moveTo>
                    <a:pt x="5684901" y="0"/>
                  </a:moveTo>
                  <a:lnTo>
                    <a:pt x="1706499" y="8155813"/>
                  </a:lnTo>
                  <a:lnTo>
                    <a:pt x="0" y="13872083"/>
                  </a:lnTo>
                  <a:lnTo>
                    <a:pt x="10996676" y="13872083"/>
                  </a:lnTo>
                  <a:lnTo>
                    <a:pt x="10996676" y="10414"/>
                  </a:lnTo>
                  <a:lnTo>
                    <a:pt x="5684901" y="0"/>
                  </a:lnTo>
                  <a:close/>
                </a:path>
              </a:pathLst>
            </a:custGeom>
            <a:blipFill>
              <a:blip r:embed="rId4"/>
              <a:stretch>
                <a:fillRect l="-36570" t="0" r="-3657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875437" y="-783547"/>
            <a:ext cx="5185700" cy="3086528"/>
          </a:xfrm>
          <a:custGeom>
            <a:avLst/>
            <a:gdLst/>
            <a:ahLst/>
            <a:cxnLst/>
            <a:rect r="r" b="b" t="t" l="l"/>
            <a:pathLst>
              <a:path h="3086528" w="5185700">
                <a:moveTo>
                  <a:pt x="0" y="0"/>
                </a:moveTo>
                <a:lnTo>
                  <a:pt x="5185700" y="0"/>
                </a:lnTo>
                <a:lnTo>
                  <a:pt x="5185700" y="3086528"/>
                </a:lnTo>
                <a:lnTo>
                  <a:pt x="0" y="308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97510" y="3119320"/>
            <a:ext cx="4467128" cy="7186730"/>
          </a:xfrm>
          <a:custGeom>
            <a:avLst/>
            <a:gdLst/>
            <a:ahLst/>
            <a:cxnLst/>
            <a:rect r="r" b="b" t="t" l="l"/>
            <a:pathLst>
              <a:path h="7186730" w="4467128">
                <a:moveTo>
                  <a:pt x="0" y="0"/>
                </a:moveTo>
                <a:lnTo>
                  <a:pt x="4467129" y="0"/>
                </a:lnTo>
                <a:lnTo>
                  <a:pt x="4467129" y="7186730"/>
                </a:lnTo>
                <a:lnTo>
                  <a:pt x="0" y="7186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7907320">
            <a:off x="10908076" y="-311760"/>
            <a:ext cx="6789599" cy="322506"/>
            <a:chOff x="0" y="0"/>
            <a:chExt cx="9052799" cy="4300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52814" cy="430022"/>
            </a:xfrm>
            <a:custGeom>
              <a:avLst/>
              <a:gdLst/>
              <a:ahLst/>
              <a:cxnLst/>
              <a:rect r="r" b="b" t="t" l="l"/>
              <a:pathLst>
                <a:path h="430022" w="9052814">
                  <a:moveTo>
                    <a:pt x="0" y="0"/>
                  </a:moveTo>
                  <a:lnTo>
                    <a:pt x="9052814" y="0"/>
                  </a:lnTo>
                  <a:lnTo>
                    <a:pt x="9052814" y="430022"/>
                  </a:lnTo>
                  <a:lnTo>
                    <a:pt x="0" y="430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4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4161755">
            <a:off x="7679119" y="11047176"/>
            <a:ext cx="5407008" cy="256833"/>
            <a:chOff x="0" y="0"/>
            <a:chExt cx="7209344" cy="34244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09282" cy="342392"/>
            </a:xfrm>
            <a:custGeom>
              <a:avLst/>
              <a:gdLst/>
              <a:ahLst/>
              <a:cxnLst/>
              <a:rect r="r" b="b" t="t" l="l"/>
              <a:pathLst>
                <a:path h="342392" w="7209282">
                  <a:moveTo>
                    <a:pt x="0" y="0"/>
                  </a:moveTo>
                  <a:lnTo>
                    <a:pt x="7209282" y="0"/>
                  </a:lnTo>
                  <a:lnTo>
                    <a:pt x="7209282" y="342392"/>
                  </a:lnTo>
                  <a:lnTo>
                    <a:pt x="0" y="342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5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660398" y="-121932"/>
            <a:ext cx="6966235" cy="7536682"/>
          </a:xfrm>
          <a:custGeom>
            <a:avLst/>
            <a:gdLst/>
            <a:ahLst/>
            <a:cxnLst/>
            <a:rect r="r" b="b" t="t" l="l"/>
            <a:pathLst>
              <a:path h="7536682" w="6966235">
                <a:moveTo>
                  <a:pt x="0" y="0"/>
                </a:moveTo>
                <a:lnTo>
                  <a:pt x="6966235" y="0"/>
                </a:lnTo>
                <a:lnTo>
                  <a:pt x="6966235" y="7536681"/>
                </a:lnTo>
                <a:lnTo>
                  <a:pt x="0" y="7536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671173" y="2853217"/>
            <a:ext cx="5660279" cy="4886447"/>
          </a:xfrm>
          <a:custGeom>
            <a:avLst/>
            <a:gdLst/>
            <a:ahLst/>
            <a:cxnLst/>
            <a:rect r="r" b="b" t="t" l="l"/>
            <a:pathLst>
              <a:path h="4886447" w="5660279">
                <a:moveTo>
                  <a:pt x="0" y="0"/>
                </a:moveTo>
                <a:lnTo>
                  <a:pt x="5660278" y="0"/>
                </a:lnTo>
                <a:lnTo>
                  <a:pt x="5660278" y="4886446"/>
                </a:lnTo>
                <a:lnTo>
                  <a:pt x="0" y="4886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338981">
            <a:off x="8692356" y="6165836"/>
            <a:ext cx="3373711" cy="160251"/>
            <a:chOff x="0" y="0"/>
            <a:chExt cx="4498281" cy="21366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498340" cy="213614"/>
            </a:xfrm>
            <a:custGeom>
              <a:avLst/>
              <a:gdLst/>
              <a:ahLst/>
              <a:cxnLst/>
              <a:rect r="r" b="b" t="t" l="l"/>
              <a:pathLst>
                <a:path h="213614" w="4498340">
                  <a:moveTo>
                    <a:pt x="0" y="0"/>
                  </a:moveTo>
                  <a:lnTo>
                    <a:pt x="4498340" y="0"/>
                  </a:lnTo>
                  <a:lnTo>
                    <a:pt x="4498340" y="213614"/>
                  </a:lnTo>
                  <a:lnTo>
                    <a:pt x="0" y="21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043" r="1" b="-1069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074206" y="4406358"/>
            <a:ext cx="5596176" cy="8185299"/>
          </a:xfrm>
          <a:custGeom>
            <a:avLst/>
            <a:gdLst/>
            <a:ahLst/>
            <a:cxnLst/>
            <a:rect r="r" b="b" t="t" l="l"/>
            <a:pathLst>
              <a:path h="8185299" w="5596176">
                <a:moveTo>
                  <a:pt x="0" y="0"/>
                </a:moveTo>
                <a:lnTo>
                  <a:pt x="5596176" y="0"/>
                </a:lnTo>
                <a:lnTo>
                  <a:pt x="5596176" y="8185298"/>
                </a:lnTo>
                <a:lnTo>
                  <a:pt x="0" y="8185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-4137859">
            <a:off x="15927011" y="8993383"/>
            <a:ext cx="3475677" cy="165095"/>
            <a:chOff x="0" y="0"/>
            <a:chExt cx="4634236" cy="220127"/>
          </a:xfrm>
        </p:grpSpPr>
        <p:sp>
          <p:nvSpPr>
            <p:cNvPr name="Freeform 17" id="17"/>
            <p:cNvSpPr/>
            <p:nvPr/>
          </p:nvSpPr>
          <p:spPr>
            <a:xfrm flipH="false" flipV="true" rot="0">
              <a:off x="0" y="0"/>
              <a:ext cx="4634230" cy="220091"/>
            </a:xfrm>
            <a:custGeom>
              <a:avLst/>
              <a:gdLst/>
              <a:ahLst/>
              <a:cxnLst/>
              <a:rect r="r" b="b" t="t" l="l"/>
              <a:pathLst>
                <a:path h="220091" w="4634230">
                  <a:moveTo>
                    <a:pt x="0" y="220091"/>
                  </a:moveTo>
                  <a:lnTo>
                    <a:pt x="4634230" y="220091"/>
                  </a:lnTo>
                  <a:lnTo>
                    <a:pt x="4634230" y="0"/>
                  </a:lnTo>
                  <a:lnTo>
                    <a:pt x="0" y="0"/>
                  </a:lnTo>
                  <a:lnTo>
                    <a:pt x="0" y="220091"/>
                  </a:lnTo>
                  <a:close/>
                </a:path>
              </a:pathLst>
            </a:custGeom>
            <a:blipFill>
              <a:blip r:embed="rId9"/>
              <a:stretch>
                <a:fillRect l="0" t="-1043" r="0" b="-1059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28700" y="476273"/>
            <a:ext cx="2232296" cy="2261824"/>
            <a:chOff x="0" y="0"/>
            <a:chExt cx="2976395" cy="301576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976372" cy="3015742"/>
            </a:xfrm>
            <a:custGeom>
              <a:avLst/>
              <a:gdLst/>
              <a:ahLst/>
              <a:cxnLst/>
              <a:rect r="r" b="b" t="t" l="l"/>
              <a:pathLst>
                <a:path h="3015742" w="2976372">
                  <a:moveTo>
                    <a:pt x="0" y="0"/>
                  </a:moveTo>
                  <a:lnTo>
                    <a:pt x="2976372" y="0"/>
                  </a:lnTo>
                  <a:lnTo>
                    <a:pt x="2976372" y="3015742"/>
                  </a:lnTo>
                  <a:lnTo>
                    <a:pt x="0" y="301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1" t="0" r="-2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028700" y="4366679"/>
            <a:ext cx="7651414" cy="1687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19"/>
              </a:lnSpc>
            </a:pPr>
            <a:r>
              <a:rPr lang="en-US" sz="10454">
                <a:solidFill>
                  <a:srgbClr val="272727"/>
                </a:solidFill>
                <a:latin typeface="Poppins Bold"/>
              </a:rPr>
              <a:t>Thank You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5897241"/>
            <a:ext cx="7493893" cy="1312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4351" spc="992">
                <a:solidFill>
                  <a:srgbClr val="272727"/>
                </a:solidFill>
                <a:latin typeface="Poppins Semi-Bold"/>
              </a:rPr>
              <a:t>For Supporting our Masonic Youth!!!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2719048"/>
            <a:ext cx="8637044" cy="801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1"/>
              </a:lnSpc>
            </a:pPr>
            <a:r>
              <a:rPr lang="en-US" sz="5150" spc="1173">
                <a:solidFill>
                  <a:srgbClr val="1204BC"/>
                </a:solidFill>
                <a:latin typeface="Poppins Semi-Bold"/>
              </a:rPr>
              <a:t>Masonicyouth.org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30118" y="407531"/>
            <a:ext cx="6949093" cy="2080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3"/>
              </a:lnSpc>
            </a:pPr>
            <a:r>
              <a:rPr lang="en-US" sz="4344">
                <a:solidFill>
                  <a:srgbClr val="272727"/>
                </a:solidFill>
                <a:latin typeface="Poppins Bold"/>
              </a:rPr>
              <a:t>Award details, payment and application can be found here.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DAF2CyZN2lo</dc:identifier>
  <dcterms:modified xsi:type="dcterms:W3CDTF">2011-08-01T06:04:30Z</dcterms:modified>
  <cp:revision>1</cp:revision>
  <dc:title>MasonicYouthAwardMasons2023.pptx</dc:title>
</cp:coreProperties>
</file>